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1f4e6159d1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1f4e6159d1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1f4e6159d1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1f4e6159d1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1f4e6159d1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1f4e6159d1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1f4e6159d1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1f4e6159d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1f4e6159d1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1f4e6159d1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1f4e6159d1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1f4e6159d1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1f4e6159d1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1f4e6159d1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1f4e6159d1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1f4e6159d1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1f4e6159d1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1f4e6159d1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1f4e6159d1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1f4e6159d1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1f4e6159d1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1f4e6159d1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docs.python.org/3/library/threading.html#threading.local" TargetMode="External"/><Relationship Id="rId4" Type="http://schemas.openxmlformats.org/officeDocument/2006/relationships/hyperlink" Target="https://superfastpython.com/threading-in-python/" TargetMode="External"/><Relationship Id="rId5" Type="http://schemas.openxmlformats.org/officeDocument/2006/relationships/hyperlink" Target="https://www.youtube.com/watch?v=2660m0fVgn0&amp;list=PLI4OVrCFuY57b_16D8xs7-hmABHncVD_w" TargetMode="External"/><Relationship Id="rId6" Type="http://schemas.openxmlformats.org/officeDocument/2006/relationships/hyperlink" Target="https://www.youtube.com/watch?v=PJ4t2U15ACo&amp;list=PLeo1K3hjS3uub3PRhdoCTY8BxMKSW7RjN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1265850"/>
            <a:ext cx="8520600" cy="294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300">
                <a:solidFill>
                  <a:srgbClr val="85200C"/>
                </a:solidFill>
              </a:rPr>
              <a:t>Multi-Threading</a:t>
            </a:r>
            <a:endParaRPr b="1" sz="8300">
              <a:solidFill>
                <a:srgbClr val="85200C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85200C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8761D"/>
              </a:solidFill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5545075" y="2939825"/>
            <a:ext cx="3146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/>
              <a:t>-</a:t>
            </a:r>
            <a:r>
              <a:rPr lang="en-GB" sz="2300"/>
              <a:t>Susan Lama</a:t>
            </a:r>
            <a:endParaRPr sz="23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2" title="Var ref.png"/>
          <p:cNvPicPr preferRelativeResize="0"/>
          <p:nvPr/>
        </p:nvPicPr>
        <p:blipFill rotWithShape="1">
          <a:blip r:embed="rId3">
            <a:alphaModFix/>
          </a:blip>
          <a:srcRect b="2874" l="0" r="0" t="0"/>
          <a:stretch/>
        </p:blipFill>
        <p:spPr>
          <a:xfrm>
            <a:off x="1687050" y="1021875"/>
            <a:ext cx="5769902" cy="3010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References:</a:t>
            </a:r>
            <a:endParaRPr b="1" u="sng"/>
          </a:p>
        </p:txBody>
      </p:sp>
      <p:sp>
        <p:nvSpPr>
          <p:cNvPr id="111" name="Google Shape;111;p23"/>
          <p:cNvSpPr txBox="1"/>
          <p:nvPr>
            <p:ph idx="1" type="body"/>
          </p:nvPr>
        </p:nvSpPr>
        <p:spPr>
          <a:xfrm>
            <a:off x="311700" y="1011562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-GB" sz="2000" u="sng">
                <a:solidFill>
                  <a:schemeClr val="hlink"/>
                </a:solidFill>
                <a:hlinkClick r:id="rId3"/>
              </a:rPr>
              <a:t>MultiThreading- Documentation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-GB" sz="2000" u="sng">
                <a:solidFill>
                  <a:schemeClr val="hlink"/>
                </a:solidFill>
                <a:hlinkClick r:id="rId4"/>
              </a:rPr>
              <a:t>https://superfastpython.com/threading-in-python/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-GB" sz="2000" u="sng">
                <a:solidFill>
                  <a:schemeClr val="hlink"/>
                </a:solidFill>
                <a:hlinkClick r:id="rId5"/>
              </a:rPr>
              <a:t>Youtube- Code-yug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-GB" sz="2000" u="sng">
                <a:solidFill>
                  <a:schemeClr val="hlink"/>
                </a:solidFill>
                <a:hlinkClick r:id="rId6"/>
              </a:rPr>
              <a:t>Youtube- codebasics</a:t>
            </a:r>
            <a:endParaRPr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4"/>
          <p:cNvSpPr txBox="1"/>
          <p:nvPr>
            <p:ph idx="1" type="body"/>
          </p:nvPr>
        </p:nvSpPr>
        <p:spPr>
          <a:xfrm rot="-456560">
            <a:off x="2306678" y="1385171"/>
            <a:ext cx="4868674" cy="2672806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i="1" lang="en-GB" sz="7000">
                <a:solidFill>
                  <a:srgbClr val="980000"/>
                </a:solidFill>
              </a:rPr>
              <a:t>Thank You</a:t>
            </a:r>
            <a:endParaRPr i="1" sz="7000">
              <a:solidFill>
                <a:srgbClr val="980000"/>
              </a:solidFill>
            </a:endParaRPr>
          </a:p>
        </p:txBody>
      </p:sp>
      <p:sp>
        <p:nvSpPr>
          <p:cNvPr id="117" name="Google Shape;117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idx="1" type="body"/>
          </p:nvPr>
        </p:nvSpPr>
        <p:spPr>
          <a:xfrm>
            <a:off x="311700" y="462673"/>
            <a:ext cx="8520600" cy="39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-GB">
                <a:solidFill>
                  <a:schemeClr val="dk1"/>
                </a:solidFill>
              </a:rPr>
              <a:t>Program</a:t>
            </a:r>
            <a:r>
              <a:rPr lang="en-GB">
                <a:solidFill>
                  <a:schemeClr val="dk1"/>
                </a:solidFill>
              </a:rPr>
              <a:t> = Set of instructions.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-GB">
                <a:solidFill>
                  <a:schemeClr val="dk1"/>
                </a:solidFill>
              </a:rPr>
              <a:t>Process</a:t>
            </a:r>
            <a:r>
              <a:rPr lang="en-GB">
                <a:solidFill>
                  <a:schemeClr val="dk1"/>
                </a:solidFill>
              </a:rPr>
              <a:t> = Program in execution, doing the actual task.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-GB">
                <a:solidFill>
                  <a:schemeClr val="dk1"/>
                </a:solidFill>
              </a:rPr>
              <a:t>Thread</a:t>
            </a:r>
            <a:r>
              <a:rPr lang="en-GB">
                <a:solidFill>
                  <a:schemeClr val="dk1"/>
                </a:solidFill>
              </a:rPr>
              <a:t> = Small tasks or units of execution within a process, performing parts of the larger task.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2000" u="sng">
              <a:solidFill>
                <a:schemeClr val="dk1"/>
              </a:solidFill>
            </a:endParaRPr>
          </a:p>
        </p:txBody>
      </p:sp>
      <p:pic>
        <p:nvPicPr>
          <p:cNvPr id="61" name="Google Shape;61;p14" title="ThreadsInProcess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1438" y="1831625"/>
            <a:ext cx="6061123" cy="2940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 title="ConcurrencyVsParallelism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9600" y="818625"/>
            <a:ext cx="6024801" cy="3506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>
            <p:ph type="title"/>
          </p:nvPr>
        </p:nvSpPr>
        <p:spPr>
          <a:xfrm>
            <a:off x="2430613" y="4155875"/>
            <a:ext cx="4282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-GB" sz="2600">
                <a:solidFill>
                  <a:schemeClr val="dk2"/>
                </a:solidFill>
              </a:rPr>
              <a:t>Fig: Life-Cycle of Thread</a:t>
            </a:r>
            <a:endParaRPr b="1" sz="2600">
              <a:solidFill>
                <a:schemeClr val="dk2"/>
              </a:solidFill>
            </a:endParaRPr>
          </a:p>
        </p:txBody>
      </p:sp>
      <p:pic>
        <p:nvPicPr>
          <p:cNvPr id="72" name="Google Shape;72;p16" title="thread_life_cycle (1)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8287" y="1015600"/>
            <a:ext cx="5887473" cy="2799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7" title="lock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4762" y="741849"/>
            <a:ext cx="5934474" cy="3659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8" title="semaphore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68850" y="450950"/>
            <a:ext cx="4526724" cy="3908424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8"/>
          <p:cNvSpPr txBox="1"/>
          <p:nvPr/>
        </p:nvSpPr>
        <p:spPr>
          <a:xfrm>
            <a:off x="2421450" y="4490600"/>
            <a:ext cx="33819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</a:rPr>
              <a:t>Fig: Working of Semaphore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9" title="thread-signaling-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84588" y="442600"/>
            <a:ext cx="5186176" cy="3694651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9"/>
          <p:cNvSpPr txBox="1"/>
          <p:nvPr/>
        </p:nvSpPr>
        <p:spPr>
          <a:xfrm>
            <a:off x="3404338" y="4208750"/>
            <a:ext cx="25467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</a:rPr>
              <a:t>Fig: Thread Signaling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20" title="queu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2462" y="920362"/>
            <a:ext cx="6599076" cy="330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1" title="threadPool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3650" y="471950"/>
            <a:ext cx="6816701" cy="3894301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1"/>
          <p:cNvSpPr txBox="1"/>
          <p:nvPr/>
        </p:nvSpPr>
        <p:spPr>
          <a:xfrm>
            <a:off x="3474000" y="4260550"/>
            <a:ext cx="21960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</a:rPr>
              <a:t>Fig: Thread Pool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